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3" r:id="rId2"/>
    <p:sldId id="257" r:id="rId3"/>
    <p:sldId id="269" r:id="rId4"/>
    <p:sldId id="266" r:id="rId5"/>
    <p:sldId id="265" r:id="rId6"/>
    <p:sldId id="279" r:id="rId7"/>
    <p:sldId id="277" r:id="rId8"/>
    <p:sldId id="276" r:id="rId9"/>
    <p:sldId id="278" r:id="rId10"/>
    <p:sldId id="262" r:id="rId11"/>
    <p:sldId id="281" r:id="rId12"/>
    <p:sldId id="270" r:id="rId13"/>
    <p:sldId id="271" r:id="rId14"/>
    <p:sldId id="259" r:id="rId15"/>
    <p:sldId id="260" r:id="rId16"/>
    <p:sldId id="261" r:id="rId17"/>
    <p:sldId id="264" r:id="rId18"/>
    <p:sldId id="267" r:id="rId19"/>
    <p:sldId id="274" r:id="rId20"/>
    <p:sldId id="282" r:id="rId21"/>
    <p:sldId id="275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99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3A6C410-E3AA-422A-80B8-7B52ACC011BE}" type="datetimeFigureOut">
              <a:rPr lang="en-US" smtClean="0"/>
              <a:t>4/16/15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FDAF07A-B417-42B8-9818-9464EA57A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347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C4587-1926-4405-986E-BD6576016F47}" type="datetimeFigureOut">
              <a:rPr lang="en-US" smtClean="0"/>
              <a:t>4/16/15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1520CE-931E-41E6-BB17-1ADAE8E7F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08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INTERVIEW IS ESSENTIALLY  A RESEARCH TOOL   WHICH</a:t>
            </a:r>
            <a:r>
              <a:rPr lang="en-US" baseline="0" dirty="0" smtClean="0"/>
              <a:t> PROVIDES AN INSIDER  PERSPECTIVE   OF A CAREER PATH,  A JOB OR AN ORGANIZATION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520CE-931E-41E6-BB17-1ADAE8E7FD6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703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acquire information, advice, referrals, and support  </a:t>
            </a:r>
            <a:r>
              <a:rPr lang="en-US" sz="4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YOUR     PURPOSE     IS     TWOFOLD:  YOU ARE CONDUCTING   RESEARCH ABOUT A JOB  OR  AN ORGANIZATION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second goal is to  USE  INFORMATIONAL INTERVIEWS TO EXPAND YOUR  PROFESSIONAL     NETWORK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520CE-931E-41E6-BB17-1ADAE8E7FD6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417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93413E-2222-4980-ACEB-985B3E27B6E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(“I find your experience inspiring” or “It’s great to see a fellow alum with similar interests to myself”)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520CE-931E-41E6-BB17-1ADAE8E7FD6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662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ASKING</a:t>
            </a:r>
            <a:r>
              <a:rPr lang="en-US" baseline="0" dirty="0" smtClean="0"/>
              <a:t>  HIGH YIELD QUESTIONS,  BEING VIEWED AS A POTENTIAL   CANDIDATE   RATHER THAN JUST     A   CURIOUS BUT CLUELESS   SMART PERSON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520CE-931E-41E6-BB17-1ADAE8E7FD6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40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13E68-4273-4D4C-8918-91E10B55FC7D}" type="datetimeFigureOut">
              <a:rPr lang="en-US" smtClean="0"/>
              <a:t>4/16/15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401BE-E685-4080-B606-57E2A37B5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21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13E68-4273-4D4C-8918-91E10B55FC7D}" type="datetimeFigureOut">
              <a:rPr lang="en-US" smtClean="0"/>
              <a:t>4/16/15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401BE-E685-4080-B606-57E2A37B5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632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13E68-4273-4D4C-8918-91E10B55FC7D}" type="datetimeFigureOut">
              <a:rPr lang="en-US" smtClean="0"/>
              <a:t>4/16/15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401BE-E685-4080-B606-57E2A37B5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58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13E68-4273-4D4C-8918-91E10B55FC7D}" type="datetimeFigureOut">
              <a:rPr lang="en-US" smtClean="0"/>
              <a:t>4/16/15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401BE-E685-4080-B606-57E2A37B5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40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13E68-4273-4D4C-8918-91E10B55FC7D}" type="datetimeFigureOut">
              <a:rPr lang="en-US" smtClean="0"/>
              <a:t>4/16/15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401BE-E685-4080-B606-57E2A37B5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548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13E68-4273-4D4C-8918-91E10B55FC7D}" type="datetimeFigureOut">
              <a:rPr lang="en-US" smtClean="0"/>
              <a:t>4/16/15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401BE-E685-4080-B606-57E2A37B5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12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13E68-4273-4D4C-8918-91E10B55FC7D}" type="datetimeFigureOut">
              <a:rPr lang="en-US" smtClean="0"/>
              <a:t>4/16/15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401BE-E685-4080-B606-57E2A37B5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556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13E68-4273-4D4C-8918-91E10B55FC7D}" type="datetimeFigureOut">
              <a:rPr lang="en-US" smtClean="0"/>
              <a:t>4/16/15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401BE-E685-4080-B606-57E2A37B5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08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13E68-4273-4D4C-8918-91E10B55FC7D}" type="datetimeFigureOut">
              <a:rPr lang="en-US" smtClean="0"/>
              <a:t>4/16/15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401BE-E685-4080-B606-57E2A37B5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308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13E68-4273-4D4C-8918-91E10B55FC7D}" type="datetimeFigureOut">
              <a:rPr lang="en-US" smtClean="0"/>
              <a:t>4/16/15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401BE-E685-4080-B606-57E2A37B5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170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13E68-4273-4D4C-8918-91E10B55FC7D}" type="datetimeFigureOut">
              <a:rPr lang="en-US" smtClean="0"/>
              <a:t>4/16/15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401BE-E685-4080-B606-57E2A37B5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54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13E68-4273-4D4C-8918-91E10B55FC7D}" type="datetimeFigureOut">
              <a:rPr lang="en-US" smtClean="0"/>
              <a:t>4/16/15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401BE-E685-4080-B606-57E2A37B5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467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4-16 at 2.32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87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46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to find contacts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Former graduate students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Friends, faculty from undergrad institution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Company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literature or brochures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LinkedIn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Facebook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Newspaper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magazine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articles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Faculty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contacts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employers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Relatives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Friends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parents/parents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friends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Happenstance-6 degrees…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308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Mapping the Terrain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Locating the professional community, the habitat of people who do the kind of work you want to do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Through your colleagues, fellow grad students, alums, you have access to a wealth of contacts and resources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a wide world of opportunity and people willing to help    Platform 9.75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324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/>
            </a:r>
            <a:br>
              <a:rPr lang="en-US" i="1" dirty="0"/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Introducing yourself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1905000"/>
            <a:ext cx="7467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learned of this person (i.e. “my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neighbor ”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“my cousin Leo”)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Mention any shared connections or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interests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brief summary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your current work, your interests,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kind of information you seek/what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want to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you think this person could be helpful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simple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request to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connect: </a:t>
            </a: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you would be willing to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 a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conversation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(in person or via email/phone/Skype),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would be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very grateful.”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685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Request a meeting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Identify the </a:t>
            </a:r>
            <a:r>
              <a:rPr lang="en-US" altLang="en-US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person you wish to interview.</a:t>
            </a:r>
            <a:endParaRPr lang="en-US" altLang="en-US" dirty="0"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r>
              <a:rPr lang="en-US" altLang="en-US" dirty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Send an introductory email explaining who you are and </a:t>
            </a:r>
            <a:r>
              <a:rPr lang="en-US" altLang="en-US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your purpose.</a:t>
            </a:r>
          </a:p>
          <a:p>
            <a:r>
              <a:rPr lang="en-US" altLang="en-US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If following up on a referral, be sure to name drop</a:t>
            </a:r>
            <a:endParaRPr lang="en-US" altLang="en-US" dirty="0"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r>
              <a:rPr lang="en-US" altLang="en-US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Request a brief meeting/ 20-30 minutes</a:t>
            </a:r>
            <a:endParaRPr lang="en-US" altLang="en-US" dirty="0"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r>
              <a:rPr lang="en-US" altLang="en-US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Write </a:t>
            </a:r>
            <a:r>
              <a:rPr lang="en-US" altLang="en-US" dirty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up your interview </a:t>
            </a:r>
            <a:r>
              <a:rPr lang="en-US" altLang="en-US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questions</a:t>
            </a:r>
            <a:endParaRPr lang="en-US" altLang="en-US" dirty="0"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670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Prepare 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 initial research on the career  or employer for a grasp of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basics.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 about the career field in general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Why?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Decide on a focus, organize your list of questions.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the interviewer, and this 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job interview.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 your purpose in mind.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436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9600" dirty="0"/>
              <a:t> </a:t>
            </a:r>
            <a:endParaRPr lang="en-US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Please describe your current job and career path.</a:t>
            </a:r>
          </a:p>
          <a:p>
            <a:pPr marL="0" indent="0">
              <a:buNone/>
            </a:pPr>
            <a:endParaRPr lang="en-US" sz="9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 educational 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is </a:t>
            </a:r>
            <a:r>
              <a:rPr lang="en-US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required in this career?</a:t>
            </a:r>
          </a:p>
          <a:p>
            <a:pPr marL="0" indent="0">
              <a:buNone/>
            </a:pPr>
            <a:endParaRPr lang="en-US" sz="9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aspects of your job do you  find most satisfying? most challenging? </a:t>
            </a:r>
          </a:p>
          <a:p>
            <a:pPr marL="0" indent="0">
              <a:buNone/>
            </a:pPr>
            <a:endParaRPr lang="en-US" sz="9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9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professional associations do you belong to?</a:t>
            </a:r>
          </a:p>
          <a:p>
            <a:pPr marL="0" indent="0">
              <a:buNone/>
            </a:pPr>
            <a:endParaRPr lang="en-US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9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7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7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pPr marL="0" indent="0">
              <a:buNone/>
            </a:pPr>
            <a:r>
              <a:rPr lang="en-US" sz="5600" dirty="0"/>
              <a:t> </a:t>
            </a:r>
          </a:p>
          <a:p>
            <a:pPr marL="0" indent="0">
              <a:buNone/>
            </a:pPr>
            <a:r>
              <a:rPr lang="en-US" sz="5600" dirty="0"/>
              <a:t> </a:t>
            </a:r>
          </a:p>
          <a:p>
            <a:endParaRPr lang="en-US" sz="5600" dirty="0"/>
          </a:p>
          <a:p>
            <a:pPr marL="0" indent="0">
              <a:buNone/>
            </a:pPr>
            <a:r>
              <a:rPr lang="en-US" sz="5600" dirty="0"/>
              <a:t> </a:t>
            </a:r>
          </a:p>
          <a:p>
            <a:pPr marL="0" indent="0">
              <a:buNone/>
            </a:pPr>
            <a:r>
              <a:rPr lang="en-US" sz="5600" dirty="0" smtClean="0"/>
              <a:t>?</a:t>
            </a:r>
            <a:endParaRPr lang="en-US" sz="5600" dirty="0"/>
          </a:p>
          <a:p>
            <a:endParaRPr lang="en-US" sz="5600" dirty="0"/>
          </a:p>
        </p:txBody>
      </p:sp>
    </p:spTree>
    <p:extLst>
      <p:ext uri="{BB962C8B-B14F-4D97-AF65-F5344CB8AC3E}">
        <p14:creationId xmlns:p14="http://schemas.microsoft.com/office/powerpoint/2010/main" val="3763153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wanted to break into your industry, what would you do?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field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changed within the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past___years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current issues and trends in this field?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qualifications do you seek in a new hire? 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else would you recommend I speak with? 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479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the interview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Send a thank you </a:t>
            </a:r>
            <a:r>
              <a:rPr lang="en-US" altLang="en-US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email or note.</a:t>
            </a:r>
            <a:endParaRPr lang="en-US" altLang="en-US" dirty="0"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dirty="0" smtClean="0"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Follow </a:t>
            </a:r>
            <a:r>
              <a:rPr lang="en-US" altLang="en-US" dirty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up with the </a:t>
            </a:r>
            <a:r>
              <a:rPr lang="en-US" altLang="en-US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referrals </a:t>
            </a:r>
            <a:r>
              <a:rPr lang="en-US" altLang="en-US" dirty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the interviewee provided.</a:t>
            </a:r>
          </a:p>
          <a:p>
            <a:pPr marL="0" indent="0">
              <a:buNone/>
            </a:pPr>
            <a:endParaRPr lang="en-US" altLang="en-US" dirty="0" smtClean="0"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Keep track of contact information from informational interviews and follow up.</a:t>
            </a:r>
            <a:endParaRPr lang="en-US" altLang="en-US" dirty="0"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601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steps- review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Clr>
                <a:schemeClr val="accent1"/>
              </a:buClr>
              <a:buSzPct val="85000"/>
              <a:buNone/>
            </a:pPr>
            <a:r>
              <a:rPr lang="en-US" altLang="en-US" dirty="0">
                <a:latin typeface="Georgia" pitchFamily="18" charset="0"/>
              </a:rPr>
              <a:t>Make courteous initial contact</a:t>
            </a:r>
          </a:p>
          <a:p>
            <a:pPr marL="0" indent="0">
              <a:buClr>
                <a:schemeClr val="accent1"/>
              </a:buClr>
              <a:buSzPct val="85000"/>
              <a:buNone/>
            </a:pPr>
            <a:r>
              <a:rPr lang="en-US" altLang="en-US" dirty="0">
                <a:latin typeface="Georgia" pitchFamily="18" charset="0"/>
              </a:rPr>
              <a:t>Ask for information….NOT a job</a:t>
            </a:r>
          </a:p>
          <a:p>
            <a:pPr marL="0" indent="0">
              <a:buClr>
                <a:schemeClr val="accent1"/>
              </a:buClr>
              <a:buSzPct val="85000"/>
              <a:buNone/>
            </a:pPr>
            <a:r>
              <a:rPr lang="en-US" altLang="en-US" dirty="0" smtClean="0">
                <a:latin typeface="Georgia" pitchFamily="18" charset="0"/>
              </a:rPr>
              <a:t>Face-to-face meetings are preferred</a:t>
            </a:r>
            <a:endParaRPr lang="en-US" altLang="en-US" dirty="0">
              <a:latin typeface="Georgia" pitchFamily="18" charset="0"/>
            </a:endParaRPr>
          </a:p>
          <a:p>
            <a:pPr marL="0" indent="0">
              <a:buClr>
                <a:schemeClr val="accent1"/>
              </a:buClr>
              <a:buSzPct val="85000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ask for only 20-30 minutes 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accent1"/>
              </a:buClr>
              <a:buSzPct val="85000"/>
              <a:buNone/>
            </a:pPr>
            <a:r>
              <a:rPr lang="en-US" altLang="en-US" dirty="0" smtClean="0">
                <a:latin typeface="Georgia" pitchFamily="18" charset="0"/>
              </a:rPr>
              <a:t>Try </a:t>
            </a:r>
            <a:r>
              <a:rPr lang="en-US" altLang="en-US" dirty="0">
                <a:latin typeface="Georgia" pitchFamily="18" charset="0"/>
              </a:rPr>
              <a:t>to obtain several referrals from each person you contact</a:t>
            </a:r>
          </a:p>
          <a:p>
            <a:pPr marL="0" indent="0">
              <a:buClr>
                <a:schemeClr val="accent1"/>
              </a:buClr>
              <a:buSzPct val="85000"/>
              <a:buNone/>
            </a:pPr>
            <a:r>
              <a:rPr lang="en-US" altLang="en-US" dirty="0">
                <a:latin typeface="Georgia" pitchFamily="18" charset="0"/>
              </a:rPr>
              <a:t>Follow up and keep them informed of your progress</a:t>
            </a:r>
          </a:p>
          <a:p>
            <a:pPr marL="0" indent="0">
              <a:buClr>
                <a:schemeClr val="accent1"/>
              </a:buClr>
              <a:buSzPct val="85000"/>
              <a:buNone/>
            </a:pPr>
            <a:r>
              <a:rPr lang="en-US" altLang="en-US" dirty="0">
                <a:latin typeface="Georgia" pitchFamily="18" charset="0"/>
              </a:rPr>
              <a:t>Thank them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126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bother?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of all jobs are filled via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Networking.   (BLS)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estimated 35% of jobs people get hired for didn’t exist before they were hired</a:t>
            </a:r>
          </a:p>
          <a:p>
            <a:pPr marL="0" indent="0">
              <a:buNone/>
            </a:pP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663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29600" cy="4343400"/>
          </a:xfrm>
        </p:spPr>
        <p:txBody>
          <a:bodyPr>
            <a:noAutofit/>
          </a:bodyPr>
          <a:lstStyle/>
          <a:p>
            <a:r>
              <a:rPr lang="en-US" sz="6000" dirty="0" smtClean="0">
                <a:latin typeface="Constantia" panose="02030602050306030303" pitchFamily="18" charset="0"/>
              </a:rPr>
              <a:t/>
            </a:r>
            <a:br>
              <a:rPr lang="en-US" sz="6000" dirty="0" smtClean="0">
                <a:latin typeface="Constantia" panose="02030602050306030303" pitchFamily="18" charset="0"/>
              </a:rPr>
            </a:br>
            <a:r>
              <a:rPr lang="en-US" sz="6000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The Art of the Informational Interview</a:t>
            </a:r>
            <a:r>
              <a:rPr lang="en-US" sz="6000" dirty="0" smtClean="0">
                <a:latin typeface="Constantia" panose="02030602050306030303" pitchFamily="18" charset="0"/>
              </a:rPr>
              <a:t/>
            </a:r>
            <a:br>
              <a:rPr lang="en-US" sz="6000" dirty="0" smtClean="0">
                <a:latin typeface="Constantia" panose="02030602050306030303" pitchFamily="18" charset="0"/>
              </a:rPr>
            </a:br>
            <a:r>
              <a:rPr lang="en-US" sz="6000" dirty="0" smtClean="0">
                <a:latin typeface="Constantia" panose="02030602050306030303" pitchFamily="18" charset="0"/>
              </a:rPr>
              <a:t/>
            </a:r>
            <a:br>
              <a:rPr lang="en-US" sz="6000" dirty="0" smtClean="0">
                <a:latin typeface="Constantia" panose="02030602050306030303" pitchFamily="18" charset="0"/>
              </a:rPr>
            </a:br>
            <a:r>
              <a:rPr lang="en-US" dirty="0" smtClean="0">
                <a:latin typeface="Constantia" panose="02030602050306030303" pitchFamily="18" charset="0"/>
              </a:rPr>
              <a:t>Debra Behrens, Ph.D</a:t>
            </a:r>
            <a:r>
              <a:rPr lang="en-US" sz="4800" dirty="0">
                <a:latin typeface="Constantia" panose="02030602050306030303" pitchFamily="18" charset="0"/>
              </a:rPr>
              <a:t>.</a:t>
            </a:r>
            <a:r>
              <a:rPr lang="en-US" sz="6000" dirty="0" smtClean="0">
                <a:latin typeface="Constantia" panose="02030602050306030303" pitchFamily="18" charset="0"/>
              </a:rPr>
              <a:t/>
            </a:r>
            <a:br>
              <a:rPr lang="en-US" sz="6000" dirty="0" smtClean="0">
                <a:latin typeface="Constantia" panose="02030602050306030303" pitchFamily="18" charset="0"/>
              </a:rPr>
            </a:br>
            <a:endParaRPr lang="en-US" sz="6000" dirty="0">
              <a:latin typeface="Constantia" panose="020306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81000"/>
            <a:ext cx="8229600" cy="12954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637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3085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  <a:endParaRPr lang="en-US" sz="5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461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Topics</a:t>
            </a:r>
            <a:endParaRPr lang="en-US" sz="4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an informational interview?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purpose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to prepare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 to Ask your interviewee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Q&amp;A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549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an informational interview?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interview conducted by a prospective job seeker, who interviews a professional to learn about: 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specific job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profession or career field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industry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organization/company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459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Purpose and Benefits 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Purpose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1.Exploring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career, job or organization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2.Building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network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Benefits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 more about a field and how you might enter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Career decision-making, help clarify your goals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Uncover opportunities- related occupations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Confirm your current focus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strategies for closing gaps in experience, skills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037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Humanities PhD Transferable skills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 speaking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Stakeholder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Instruction and Knowledge management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Research/Analytical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Teaching and training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Curriculum development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Managing budgets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 solving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Organizing  scholarly meetings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events</a:t>
            </a:r>
          </a:p>
          <a:p>
            <a:pPr marL="0" indent="0">
              <a:buNone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718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Skills Transfer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562" y="14478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pPr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GSI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Trainer/HR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Lauren  PhD  French Literature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Goal-apply teaching skills in a new career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 the Informational interview to  identify gaps-experience, and industry knowledge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Contract job   via ASTD network  ---FT position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990600" y="2133600"/>
            <a:ext cx="339676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598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ASTD.org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394" t="16575" r="15146" b="7151"/>
          <a:stretch>
            <a:fillRect/>
          </a:stretch>
        </p:blipFill>
        <p:spPr bwMode="auto">
          <a:xfrm>
            <a:off x="914400" y="1524000"/>
            <a:ext cx="5791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 bwMode="auto">
          <a:xfrm flipV="1">
            <a:off x="3657600" y="3657600"/>
            <a:ext cx="990600" cy="3048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942071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Getting inside the Organization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Alan  PhD on job market  completed initial company interview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 LinkedIn, found a contact within company, asked for referral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Informational Interview- focused on company initiatives, organizational culture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weeks later - Callback-finalist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637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1271</TotalTime>
  <Words>736</Words>
  <Application>Microsoft Macintosh PowerPoint</Application>
  <PresentationFormat>On-screen Show (4:3)</PresentationFormat>
  <Paragraphs>178</Paragraphs>
  <Slides>21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 The Art of the Informational Interview  Debra Behrens, Ph.D. </vt:lpstr>
      <vt:lpstr>Topics</vt:lpstr>
      <vt:lpstr>What is an informational interview?</vt:lpstr>
      <vt:lpstr>Purpose and Benefits </vt:lpstr>
      <vt:lpstr>Humanities PhD Transferable skills</vt:lpstr>
      <vt:lpstr>Skills Transfer</vt:lpstr>
      <vt:lpstr>ASTD.org</vt:lpstr>
      <vt:lpstr>Getting inside the Organization</vt:lpstr>
      <vt:lpstr>Where to find contacts</vt:lpstr>
      <vt:lpstr>Mapping the Terrain</vt:lpstr>
      <vt:lpstr> Introducing yourself </vt:lpstr>
      <vt:lpstr>Request a meeting</vt:lpstr>
      <vt:lpstr>Prepare  </vt:lpstr>
      <vt:lpstr>Questions</vt:lpstr>
      <vt:lpstr>More Questions</vt:lpstr>
      <vt:lpstr>After the interview</vt:lpstr>
      <vt:lpstr>The steps- review</vt:lpstr>
      <vt:lpstr>Why bother?</vt:lpstr>
      <vt:lpstr>Next Steps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Art of the Informational Interview</dc:title>
  <dc:creator>University of California, Berkeley</dc:creator>
  <cp:lastModifiedBy>Anna Finn</cp:lastModifiedBy>
  <cp:revision>44</cp:revision>
  <cp:lastPrinted>2014-05-08T19:45:29Z</cp:lastPrinted>
  <dcterms:created xsi:type="dcterms:W3CDTF">2014-04-02T17:44:53Z</dcterms:created>
  <dcterms:modified xsi:type="dcterms:W3CDTF">2015-04-16T21:44:00Z</dcterms:modified>
</cp:coreProperties>
</file>